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347" r:id="rId2"/>
    <p:sldId id="426" r:id="rId3"/>
    <p:sldId id="432" r:id="rId4"/>
    <p:sldId id="383" r:id="rId5"/>
    <p:sldId id="385" r:id="rId6"/>
    <p:sldId id="389" r:id="rId7"/>
    <p:sldId id="390" r:id="rId8"/>
    <p:sldId id="391" r:id="rId9"/>
    <p:sldId id="393" r:id="rId10"/>
    <p:sldId id="392" r:id="rId11"/>
    <p:sldId id="360" r:id="rId12"/>
    <p:sldId id="408" r:id="rId13"/>
    <p:sldId id="409" r:id="rId14"/>
    <p:sldId id="425" r:id="rId15"/>
    <p:sldId id="410" r:id="rId16"/>
    <p:sldId id="411" r:id="rId17"/>
    <p:sldId id="412" r:id="rId18"/>
    <p:sldId id="413" r:id="rId19"/>
    <p:sldId id="414" r:id="rId20"/>
    <p:sldId id="445" r:id="rId21"/>
    <p:sldId id="429" r:id="rId22"/>
    <p:sldId id="416" r:id="rId23"/>
    <p:sldId id="439" r:id="rId24"/>
    <p:sldId id="447" r:id="rId25"/>
    <p:sldId id="446" r:id="rId26"/>
    <p:sldId id="417" r:id="rId27"/>
    <p:sldId id="440" r:id="rId28"/>
    <p:sldId id="449" r:id="rId29"/>
    <p:sldId id="441" r:id="rId30"/>
    <p:sldId id="453" r:id="rId31"/>
    <p:sldId id="442" r:id="rId32"/>
    <p:sldId id="455" r:id="rId33"/>
    <p:sldId id="448" r:id="rId34"/>
    <p:sldId id="443" r:id="rId35"/>
    <p:sldId id="454" r:id="rId36"/>
    <p:sldId id="424" r:id="rId37"/>
    <p:sldId id="438" r:id="rId38"/>
    <p:sldId id="422" r:id="rId39"/>
    <p:sldId id="397" r:id="rId40"/>
    <p:sldId id="450" r:id="rId41"/>
    <p:sldId id="399" r:id="rId42"/>
    <p:sldId id="451" r:id="rId43"/>
    <p:sldId id="452" r:id="rId44"/>
    <p:sldId id="400" r:id="rId45"/>
    <p:sldId id="444" r:id="rId46"/>
    <p:sldId id="387" r:id="rId47"/>
    <p:sldId id="433" r:id="rId48"/>
    <p:sldId id="402" r:id="rId49"/>
    <p:sldId id="403" r:id="rId50"/>
    <p:sldId id="405" r:id="rId51"/>
    <p:sldId id="404" r:id="rId52"/>
    <p:sldId id="434" r:id="rId53"/>
    <p:sldId id="407" r:id="rId54"/>
    <p:sldId id="436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879"/>
    <a:srgbClr val="D3B979"/>
    <a:srgbClr val="D2C121"/>
    <a:srgbClr val="D2B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41" autoAdjust="0"/>
  </p:normalViewPr>
  <p:slideViewPr>
    <p:cSldViewPr>
      <p:cViewPr>
        <p:scale>
          <a:sx n="100" d="100"/>
          <a:sy n="100" d="100"/>
        </p:scale>
        <p:origin x="-528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571C4-E54F-244D-820D-D3DE95A62215}" type="datetimeFigureOut">
              <a:rPr lang="en-US" smtClean="0"/>
              <a:t>10/11/13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F4CAD-B612-6A45-A4C6-4A5233F2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76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38691-7807-6B49-9370-AF7F7F0E64A9}" type="datetimeFigureOut">
              <a:rPr lang="en-US" smtClean="0"/>
              <a:t>10/11/13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C33CE-5D39-144A-989C-44686202B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42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C33CE-5D39-144A-989C-44686202BD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3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1C4C12-7210-41DD-92D3-C3494C1B45F8}" type="slidenum">
              <a:rPr lang="en-US" smtClean="0">
                <a:latin typeface="Arial" charset="0"/>
                <a:ea typeface="ＭＳ Ｐゴシック"/>
                <a:cs typeface="ＭＳ Ｐゴシック"/>
              </a:rPr>
              <a:pPr/>
              <a:t>2</a:t>
            </a:fld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2E2809-B429-432F-A0DA-654194136896}" type="slidenum">
              <a:rPr lang="en-US" smtClean="0">
                <a:latin typeface="Arial" charset="0"/>
                <a:ea typeface="ＭＳ Ｐゴシック"/>
                <a:cs typeface="ＭＳ Ｐゴシック"/>
              </a:rPr>
              <a:pPr/>
              <a:t>3</a:t>
            </a:fld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CD568C-86CA-334F-B1C3-3CA0C5F85FBE}" type="slidenum">
              <a:rPr lang="en-US" sz="1200"/>
              <a:pPr eaLnBrk="1" hangingPunct="1"/>
              <a:t>4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1C4C12-7210-41DD-92D3-C3494C1B45F8}" type="slidenum">
              <a:rPr lang="en-US" smtClean="0">
                <a:latin typeface="Arial" charset="0"/>
                <a:ea typeface="ＭＳ Ｐゴシック"/>
                <a:cs typeface="ＭＳ Ｐゴシック"/>
              </a:rPr>
              <a:pPr/>
              <a:t>5</a:t>
            </a:fld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1C4C12-7210-41DD-92D3-C3494C1B45F8}" type="slidenum">
              <a:rPr lang="en-US" smtClean="0">
                <a:latin typeface="Arial" charset="0"/>
                <a:ea typeface="ＭＳ Ｐゴシック"/>
                <a:cs typeface="ＭＳ Ｐゴシック"/>
              </a:rPr>
              <a:pPr/>
              <a:t>6</a:t>
            </a:fld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1C4C12-7210-41DD-92D3-C3494C1B45F8}" type="slidenum">
              <a:rPr lang="en-US" smtClean="0">
                <a:latin typeface="Arial" charset="0"/>
                <a:ea typeface="ＭＳ Ｐゴシック"/>
                <a:cs typeface="ＭＳ Ｐゴシック"/>
              </a:rPr>
              <a:pPr/>
              <a:t>46</a:t>
            </a:fld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1C4C12-7210-41DD-92D3-C3494C1B45F8}" type="slidenum">
              <a:rPr lang="en-US" smtClean="0">
                <a:latin typeface="Arial" charset="0"/>
                <a:ea typeface="ＭＳ Ｐゴシック"/>
                <a:cs typeface="ＭＳ Ｐゴシック"/>
              </a:rPr>
              <a:pPr/>
              <a:t>52</a:t>
            </a:fld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1C4C12-7210-41DD-92D3-C3494C1B45F8}" type="slidenum">
              <a:rPr lang="en-US" smtClean="0">
                <a:latin typeface="Arial" charset="0"/>
                <a:ea typeface="ＭＳ Ｐゴシック"/>
                <a:cs typeface="ＭＳ Ｐゴシック"/>
              </a:rPr>
              <a:pPr/>
              <a:t>54</a:t>
            </a:fld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FB879"/>
                </a:solidFill>
              </a:defRPr>
            </a:lvl1pPr>
          </a:lstStyle>
          <a:p>
            <a:r>
              <a:rPr lang="en-US" smtClean="0"/>
              <a:t>ASEN 5090 Axelrad and Larson</a:t>
            </a:r>
            <a:endParaRPr lang="en-US" dirty="0"/>
          </a:p>
        </p:txBody>
      </p:sp>
      <p:pic>
        <p:nvPicPr>
          <p:cNvPr id="10" name="Picture 9" descr="UCB_logo-horiz_WHT–smal.eps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300" y="6159326"/>
            <a:ext cx="2247900" cy="53374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Arial Blac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b="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oleObject" Target="../embeddings/oleObject3.bin"/><Relationship Id="rId5" Type="http://schemas.openxmlformats.org/officeDocument/2006/relationships/image" Target="../media/image11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3" Type="http://schemas.openxmlformats.org/officeDocument/2006/relationships/image" Target="../media/image52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MULTIPATH,</a:t>
            </a:r>
            <a:b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day 2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22313" y="609601"/>
            <a:ext cx="7772400" cy="3797300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ASEN 5090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8436" name="Rectangle 9"/>
          <p:cNvSpPr>
            <a:spLocks noChangeArrowheads="1"/>
          </p:cNvSpPr>
          <p:nvPr/>
        </p:nvSpPr>
        <p:spPr bwMode="auto">
          <a:xfrm>
            <a:off x="5257800" y="6400800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sz="900">
                <a:latin typeface="Comic Sans MS" charset="0"/>
              </a:rPr>
              <a:t> </a:t>
            </a:r>
          </a:p>
          <a:p>
            <a:r>
              <a:rPr lang="en-US" sz="900">
                <a:latin typeface="Comic Sans MS" charset="0"/>
              </a:rPr>
              <a:t>ASEN 5090 LECTURE NOTES – LARSON, AXELRAD    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381000"/>
            <a:ext cx="2306638" cy="197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-152400" y="381000"/>
            <a:ext cx="4876800" cy="3505200"/>
            <a:chOff x="0" y="304800"/>
            <a:chExt cx="4876800" cy="3505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304800"/>
              <a:ext cx="4470400" cy="34036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0" y="3505200"/>
              <a:ext cx="2057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19400" y="762000"/>
              <a:ext cx="2057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2667000"/>
            <a:ext cx="4625536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2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44500" y="1181100"/>
            <a:ext cx="7772400" cy="3898900"/>
          </a:xfrm>
          <a:ln/>
        </p:spPr>
        <p:txBody>
          <a:bodyPr rIns="132080"/>
          <a:lstStyle/>
          <a:p>
            <a:pPr algn="ctr"/>
            <a:r>
              <a:rPr lang="en-US" dirty="0"/>
              <a:t>How does that extra path length influence the GPS observables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1.  </a:t>
            </a:r>
            <a:r>
              <a:rPr lang="en-US" dirty="0" err="1" smtClean="0"/>
              <a:t>Pseudorange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2. Signal to Noise Ratio data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4648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What is alpha? Does this expression make sense?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097624"/>
              </p:ext>
            </p:extLst>
          </p:nvPr>
        </p:nvGraphicFramePr>
        <p:xfrm>
          <a:off x="2438400" y="2590800"/>
          <a:ext cx="4855122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94" name="Equation" r:id="rId3" imgW="876300" imgH="368300" progId="Equation.3">
                  <p:embed/>
                </p:oleObj>
              </mc:Choice>
              <mc:Fallback>
                <p:oleObj name="Equation" r:id="rId3" imgW="8763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590800"/>
                        <a:ext cx="4855122" cy="20574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333037"/>
              </p:ext>
            </p:extLst>
          </p:nvPr>
        </p:nvGraphicFramePr>
        <p:xfrm>
          <a:off x="3260155" y="1412875"/>
          <a:ext cx="3453384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95" name="Equation" r:id="rId5" imgW="596900" imgH="165100" progId="Equation.3">
                  <p:embed/>
                </p:oleObj>
              </mc:Choice>
              <mc:Fallback>
                <p:oleObj name="Equation" r:id="rId5" imgW="5969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0155" y="1412875"/>
                        <a:ext cx="3453384" cy="9493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514600" y="3352800"/>
            <a:ext cx="762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i="1" dirty="0"/>
              <a:t>M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Arial" charset="0"/>
                <a:ea typeface="ＭＳ Ｐゴシック" charset="0"/>
                <a:cs typeface="ＭＳ Ｐゴシック" charset="0"/>
              </a:rPr>
              <a:t>How does multipath affect pseudorange measurements?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63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775700" cy="605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79400"/>
            <a:ext cx="899160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-457200"/>
            <a:ext cx="7556500" cy="627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19400" y="4572000"/>
            <a:ext cx="511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Simulation – taking into account the gain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Line 1"/>
          <p:cNvSpPr>
            <a:spLocks noChangeShapeType="1"/>
          </p:cNvSpPr>
          <p:nvPr/>
        </p:nvSpPr>
        <p:spPr bwMode="auto">
          <a:xfrm rot="10800000" flipH="1">
            <a:off x="584200" y="5776913"/>
            <a:ext cx="7493000" cy="1587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30" name="Rectangle 2"/>
          <p:cNvSpPr>
            <a:spLocks/>
          </p:cNvSpPr>
          <p:nvPr/>
        </p:nvSpPr>
        <p:spPr bwMode="auto">
          <a:xfrm>
            <a:off x="381000" y="381000"/>
            <a:ext cx="42119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 algn="ctr"/>
            <a:r>
              <a:rPr lang="en-US" sz="2200" dirty="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The simple case we always show</a:t>
            </a:r>
            <a:endParaRPr lang="en-US" sz="2200" dirty="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113" y="161925"/>
            <a:ext cx="1371600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532" name="Rectangle 4"/>
          <p:cNvSpPr>
            <a:spLocks/>
          </p:cNvSpPr>
          <p:nvPr/>
        </p:nvSpPr>
        <p:spPr bwMode="auto">
          <a:xfrm>
            <a:off x="3517900" y="5969000"/>
            <a:ext cx="264477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2400">
                <a:solidFill>
                  <a:schemeClr val="tx1"/>
                </a:solidFill>
                <a:ea typeface="ＭＳ Ｐゴシック" charset="0"/>
                <a:cs typeface="Arial" charset="0"/>
              </a:rPr>
              <a:t>Reflection Surface</a:t>
            </a:r>
          </a:p>
        </p:txBody>
      </p:sp>
      <p:grpSp>
        <p:nvGrpSpPr>
          <p:cNvPr id="22536" name="Group 8"/>
          <p:cNvGrpSpPr>
            <a:grpSpLocks/>
          </p:cNvGrpSpPr>
          <p:nvPr/>
        </p:nvGrpSpPr>
        <p:grpSpPr bwMode="auto">
          <a:xfrm>
            <a:off x="584200" y="4622800"/>
            <a:ext cx="850900" cy="1155700"/>
            <a:chOff x="0" y="0"/>
            <a:chExt cx="536" cy="728"/>
          </a:xfrm>
        </p:grpSpPr>
        <p:sp>
          <p:nvSpPr>
            <p:cNvPr id="22533" name="Line 5"/>
            <p:cNvSpPr>
              <a:spLocks noChangeShapeType="1"/>
            </p:cNvSpPr>
            <p:nvPr/>
          </p:nvSpPr>
          <p:spPr bwMode="auto">
            <a:xfrm>
              <a:off x="248" y="88"/>
              <a:ext cx="288" cy="6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34" name="Line 6"/>
            <p:cNvSpPr>
              <a:spLocks noChangeShapeType="1"/>
            </p:cNvSpPr>
            <p:nvPr/>
          </p:nvSpPr>
          <p:spPr bwMode="auto">
            <a:xfrm flipH="1">
              <a:off x="0" y="88"/>
              <a:ext cx="240" cy="63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35" name="Oval 7"/>
            <p:cNvSpPr>
              <a:spLocks/>
            </p:cNvSpPr>
            <p:nvPr/>
          </p:nvSpPr>
          <p:spPr bwMode="auto">
            <a:xfrm>
              <a:off x="56" y="0"/>
              <a:ext cx="368" cy="136"/>
            </a:xfrm>
            <a:prstGeom prst="ellipse">
              <a:avLst/>
            </a:prstGeom>
            <a:solidFill>
              <a:srgbClr val="1A1A1A"/>
            </a:solidFill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2537" name="Rectangle 9"/>
          <p:cNvSpPr>
            <a:spLocks/>
          </p:cNvSpPr>
          <p:nvPr/>
        </p:nvSpPr>
        <p:spPr bwMode="auto">
          <a:xfrm>
            <a:off x="0" y="3276600"/>
            <a:ext cx="157638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 algn="ctr"/>
            <a:r>
              <a:rPr lang="en-US" sz="24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GPS</a:t>
            </a:r>
          </a:p>
          <a:p>
            <a:pPr marL="39688" algn="ctr"/>
            <a:r>
              <a:rPr lang="en-US" sz="24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instrument</a:t>
            </a:r>
          </a:p>
        </p:txBody>
      </p:sp>
      <p:sp>
        <p:nvSpPr>
          <p:cNvPr id="22538" name="Rectangle 10"/>
          <p:cNvSpPr>
            <a:spLocks/>
          </p:cNvSpPr>
          <p:nvPr/>
        </p:nvSpPr>
        <p:spPr bwMode="auto">
          <a:xfrm>
            <a:off x="6654800" y="165100"/>
            <a:ext cx="18923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2400">
                <a:solidFill>
                  <a:schemeClr val="tx1"/>
                </a:solidFill>
                <a:ea typeface="ＭＳ Ｐゴシック" charset="0"/>
                <a:cs typeface="Arial" charset="0"/>
              </a:rPr>
              <a:t>GPS</a:t>
            </a:r>
          </a:p>
          <a:p>
            <a:pPr marL="39688" algn="ctr"/>
            <a:r>
              <a:rPr lang="en-US" sz="2400">
                <a:solidFill>
                  <a:schemeClr val="tx1"/>
                </a:solidFill>
                <a:ea typeface="ＭＳ Ｐゴシック" charset="0"/>
                <a:cs typeface="Arial" charset="0"/>
              </a:rPr>
              <a:t>transmitter</a:t>
            </a:r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 rot="10800000" flipH="1">
            <a:off x="2270125" y="1312863"/>
            <a:ext cx="5183188" cy="4460875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1250950" y="4797425"/>
            <a:ext cx="1030288" cy="979488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/>
          <p:cNvSpPr txBox="1">
            <a:spLocks noChangeArrowheads="1"/>
          </p:cNvSpPr>
          <p:nvPr/>
        </p:nvSpPr>
        <p:spPr bwMode="auto">
          <a:xfrm>
            <a:off x="7416800" y="6286500"/>
            <a:ext cx="17462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fld id="{36A8AD51-C950-5643-9246-BAEA33C9A673}" type="slidenum">
              <a:rPr lang="en-US" sz="600">
                <a:cs typeface="Arial" charset="0"/>
              </a:rPr>
              <a:pPr algn="ctr"/>
              <a:t>16</a:t>
            </a:fld>
            <a:endParaRPr lang="en-US" sz="600">
              <a:cs typeface="Arial" charset="0"/>
            </a:endParaRPr>
          </a:p>
        </p:txBody>
      </p:sp>
      <p:grpSp>
        <p:nvGrpSpPr>
          <p:cNvPr id="23557" name="Group 5"/>
          <p:cNvGrpSpPr>
            <a:grpSpLocks/>
          </p:cNvGrpSpPr>
          <p:nvPr/>
        </p:nvGrpSpPr>
        <p:grpSpPr bwMode="auto">
          <a:xfrm>
            <a:off x="317500" y="3276600"/>
            <a:ext cx="306388" cy="620713"/>
            <a:chOff x="0" y="0"/>
            <a:chExt cx="193" cy="391"/>
          </a:xfrm>
        </p:grpSpPr>
        <p:sp>
          <p:nvSpPr>
            <p:cNvPr id="23554" name="Line 2"/>
            <p:cNvSpPr>
              <a:spLocks noChangeShapeType="1"/>
            </p:cNvSpPr>
            <p:nvPr/>
          </p:nvSpPr>
          <p:spPr bwMode="auto">
            <a:xfrm>
              <a:off x="88" y="47"/>
              <a:ext cx="105" cy="3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555" name="Line 3"/>
            <p:cNvSpPr>
              <a:spLocks noChangeShapeType="1"/>
            </p:cNvSpPr>
            <p:nvPr/>
          </p:nvSpPr>
          <p:spPr bwMode="auto">
            <a:xfrm flipH="1">
              <a:off x="0" y="47"/>
              <a:ext cx="85" cy="3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556" name="Oval 4"/>
            <p:cNvSpPr>
              <a:spLocks/>
            </p:cNvSpPr>
            <p:nvPr/>
          </p:nvSpPr>
          <p:spPr bwMode="auto">
            <a:xfrm>
              <a:off x="20" y="0"/>
              <a:ext cx="131" cy="73"/>
            </a:xfrm>
            <a:prstGeom prst="ellipse">
              <a:avLst/>
            </a:prstGeom>
            <a:solidFill>
              <a:srgbClr val="1A1A1A"/>
            </a:solidFill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3558" name="Line 6"/>
          <p:cNvSpPr>
            <a:spLocks noChangeShapeType="1"/>
          </p:cNvSpPr>
          <p:nvPr/>
        </p:nvSpPr>
        <p:spPr bwMode="auto">
          <a:xfrm rot="10800000" flipH="1">
            <a:off x="1023938" y="1503363"/>
            <a:ext cx="6094412" cy="2339975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59" name="Rectangle 7"/>
          <p:cNvSpPr>
            <a:spLocks/>
          </p:cNvSpPr>
          <p:nvPr/>
        </p:nvSpPr>
        <p:spPr bwMode="auto">
          <a:xfrm>
            <a:off x="4318000" y="6261100"/>
            <a:ext cx="24003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39688"/>
            <a:r>
              <a:rPr lang="en-US" sz="1600">
                <a:solidFill>
                  <a:schemeClr val="tx1"/>
                </a:solidFill>
                <a:ea typeface="ＭＳ Ｐゴシック" charset="0"/>
                <a:cs typeface="Arial" charset="0"/>
              </a:rPr>
              <a:t>reflecting surface</a:t>
            </a:r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 rot="10800000" flipH="1">
            <a:off x="457200" y="915988"/>
            <a:ext cx="6405563" cy="2382837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61" name="Rectangle 9"/>
          <p:cNvSpPr>
            <a:spLocks/>
          </p:cNvSpPr>
          <p:nvPr/>
        </p:nvSpPr>
        <p:spPr bwMode="auto">
          <a:xfrm>
            <a:off x="2705100" y="6172200"/>
            <a:ext cx="6426200" cy="444500"/>
          </a:xfrm>
          <a:prstGeom prst="rect">
            <a:avLst/>
          </a:prstGeom>
          <a:solidFill>
            <a:srgbClr val="663900">
              <a:alpha val="69803"/>
            </a:srgbClr>
          </a:solidFill>
          <a:ln w="9525" cap="flat">
            <a:solidFill>
              <a:schemeClr val="tx1">
                <a:alpha val="70193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62" name="Rectangle 10"/>
          <p:cNvSpPr>
            <a:spLocks/>
          </p:cNvSpPr>
          <p:nvPr/>
        </p:nvSpPr>
        <p:spPr bwMode="auto">
          <a:xfrm>
            <a:off x="342900" y="266700"/>
            <a:ext cx="17033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39688"/>
            <a:r>
              <a:rPr lang="en-US" sz="36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Real life</a:t>
            </a:r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442913" y="3376613"/>
            <a:ext cx="601662" cy="492125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ysDot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65" name="Rectangle 13"/>
          <p:cNvSpPr>
            <a:spLocks/>
          </p:cNvSpPr>
          <p:nvPr/>
        </p:nvSpPr>
        <p:spPr bwMode="auto">
          <a:xfrm>
            <a:off x="2286000" y="3657600"/>
            <a:ext cx="192881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39688"/>
            <a:r>
              <a:rPr lang="en-US">
                <a:solidFill>
                  <a:schemeClr val="tx1"/>
                </a:solidFill>
                <a:ea typeface="ＭＳ Ｐゴシック" charset="0"/>
                <a:cs typeface="Arial" charset="0"/>
              </a:rPr>
              <a:t>close reflector multipath</a:t>
            </a:r>
          </a:p>
        </p:txBody>
      </p:sp>
      <p:sp>
        <p:nvSpPr>
          <p:cNvPr id="15" name="Freeform 11"/>
          <p:cNvSpPr>
            <a:spLocks/>
          </p:cNvSpPr>
          <p:nvPr/>
        </p:nvSpPr>
        <p:spPr bwMode="auto">
          <a:xfrm>
            <a:off x="38100" y="3860800"/>
            <a:ext cx="2692400" cy="2768600"/>
          </a:xfrm>
          <a:custGeom>
            <a:avLst/>
            <a:gdLst>
              <a:gd name="T0" fmla="*/ 0 w 21600"/>
              <a:gd name="T1" fmla="*/ 99 h 21600"/>
              <a:gd name="T2" fmla="*/ 1325 w 21600"/>
              <a:gd name="T3" fmla="*/ 198 h 21600"/>
              <a:gd name="T4" fmla="*/ 3362 w 21600"/>
              <a:gd name="T5" fmla="*/ 198 h 21600"/>
              <a:gd name="T6" fmla="*/ 5094 w 21600"/>
              <a:gd name="T7" fmla="*/ 99 h 21600"/>
              <a:gd name="T8" fmla="*/ 7234 w 21600"/>
              <a:gd name="T9" fmla="*/ 0 h 21600"/>
              <a:gd name="T10" fmla="*/ 8151 w 21600"/>
              <a:gd name="T11" fmla="*/ 0 h 21600"/>
              <a:gd name="T12" fmla="*/ 8762 w 21600"/>
              <a:gd name="T13" fmla="*/ 495 h 21600"/>
              <a:gd name="T14" fmla="*/ 9781 w 21600"/>
              <a:gd name="T15" fmla="*/ 1288 h 21600"/>
              <a:gd name="T16" fmla="*/ 10189 w 21600"/>
              <a:gd name="T17" fmla="*/ 2576 h 21600"/>
              <a:gd name="T18" fmla="*/ 11208 w 21600"/>
              <a:gd name="T19" fmla="*/ 4558 h 21600"/>
              <a:gd name="T20" fmla="*/ 12226 w 21600"/>
              <a:gd name="T21" fmla="*/ 5945 h 21600"/>
              <a:gd name="T22" fmla="*/ 12838 w 21600"/>
              <a:gd name="T23" fmla="*/ 8125 h 21600"/>
              <a:gd name="T24" fmla="*/ 13958 w 21600"/>
              <a:gd name="T25" fmla="*/ 10007 h 21600"/>
              <a:gd name="T26" fmla="*/ 14468 w 21600"/>
              <a:gd name="T27" fmla="*/ 11791 h 21600"/>
              <a:gd name="T28" fmla="*/ 15385 w 21600"/>
              <a:gd name="T29" fmla="*/ 13772 h 21600"/>
              <a:gd name="T30" fmla="*/ 17830 w 21600"/>
              <a:gd name="T31" fmla="*/ 16448 h 21600"/>
              <a:gd name="T32" fmla="*/ 18645 w 21600"/>
              <a:gd name="T33" fmla="*/ 17240 h 21600"/>
              <a:gd name="T34" fmla="*/ 20275 w 21600"/>
              <a:gd name="T35" fmla="*/ 17538 h 21600"/>
              <a:gd name="T36" fmla="*/ 21091 w 21600"/>
              <a:gd name="T37" fmla="*/ 18033 h 21600"/>
              <a:gd name="T38" fmla="*/ 21498 w 21600"/>
              <a:gd name="T39" fmla="*/ 18528 h 21600"/>
              <a:gd name="T40" fmla="*/ 21600 w 21600"/>
              <a:gd name="T41" fmla="*/ 19321 h 21600"/>
              <a:gd name="T42" fmla="*/ 21600 w 21600"/>
              <a:gd name="T43" fmla="*/ 21006 h 21600"/>
              <a:gd name="T44" fmla="*/ 21498 w 21600"/>
              <a:gd name="T45" fmla="*/ 21600 h 21600"/>
              <a:gd name="T46" fmla="*/ 102 w 21600"/>
              <a:gd name="T47" fmla="*/ 21501 h 21600"/>
              <a:gd name="T48" fmla="*/ 0 w 21600"/>
              <a:gd name="T49" fmla="*/ 99 h 21600"/>
              <a:gd name="T50" fmla="*/ 0 w 21600"/>
              <a:gd name="T51" fmla="*/ 9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1600" h="21600">
                <a:moveTo>
                  <a:pt x="0" y="99"/>
                </a:moveTo>
                <a:lnTo>
                  <a:pt x="1325" y="198"/>
                </a:lnTo>
                <a:lnTo>
                  <a:pt x="3362" y="198"/>
                </a:lnTo>
                <a:cubicBezTo>
                  <a:pt x="3362" y="198"/>
                  <a:pt x="4713" y="119"/>
                  <a:pt x="5094" y="99"/>
                </a:cubicBezTo>
                <a:cubicBezTo>
                  <a:pt x="5565" y="75"/>
                  <a:pt x="7234" y="0"/>
                  <a:pt x="7234" y="0"/>
                </a:cubicBezTo>
                <a:lnTo>
                  <a:pt x="8151" y="0"/>
                </a:lnTo>
                <a:lnTo>
                  <a:pt x="8762" y="495"/>
                </a:lnTo>
                <a:lnTo>
                  <a:pt x="9781" y="1288"/>
                </a:lnTo>
                <a:lnTo>
                  <a:pt x="10189" y="2576"/>
                </a:lnTo>
                <a:lnTo>
                  <a:pt x="11208" y="4558"/>
                </a:lnTo>
                <a:lnTo>
                  <a:pt x="12226" y="5945"/>
                </a:lnTo>
                <a:lnTo>
                  <a:pt x="12838" y="8125"/>
                </a:lnTo>
                <a:lnTo>
                  <a:pt x="13958" y="10007"/>
                </a:lnTo>
                <a:lnTo>
                  <a:pt x="14468" y="11791"/>
                </a:lnTo>
                <a:lnTo>
                  <a:pt x="15385" y="13772"/>
                </a:lnTo>
                <a:lnTo>
                  <a:pt x="17830" y="16448"/>
                </a:lnTo>
                <a:lnTo>
                  <a:pt x="18645" y="17240"/>
                </a:lnTo>
                <a:lnTo>
                  <a:pt x="20275" y="17538"/>
                </a:lnTo>
                <a:lnTo>
                  <a:pt x="21091" y="18033"/>
                </a:lnTo>
                <a:lnTo>
                  <a:pt x="21498" y="18528"/>
                </a:lnTo>
                <a:lnTo>
                  <a:pt x="21600" y="19321"/>
                </a:lnTo>
                <a:lnTo>
                  <a:pt x="21600" y="21006"/>
                </a:lnTo>
                <a:lnTo>
                  <a:pt x="21498" y="21600"/>
                </a:lnTo>
                <a:lnTo>
                  <a:pt x="102" y="21501"/>
                </a:lnTo>
                <a:lnTo>
                  <a:pt x="0" y="99"/>
                </a:lnTo>
                <a:close/>
                <a:moveTo>
                  <a:pt x="0" y="99"/>
                </a:moveTo>
              </a:path>
            </a:pathLst>
          </a:custGeom>
          <a:solidFill>
            <a:srgbClr val="660066"/>
          </a:solidFill>
          <a:ln w="9525" cap="flat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0" y="3886200"/>
            <a:ext cx="2692400" cy="2768600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0 h 21600"/>
              <a:gd name="T10" fmla="*/ 2147483647 w 21600"/>
              <a:gd name="T11" fmla="*/ 0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2147483647 h 21600"/>
              <a:gd name="T34" fmla="*/ 2147483647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2147483647 h 21600"/>
              <a:gd name="T48" fmla="*/ 0 w 21600"/>
              <a:gd name="T49" fmla="*/ 2147483647 h 21600"/>
              <a:gd name="T50" fmla="*/ 0 w 21600"/>
              <a:gd name="T51" fmla="*/ 2147483647 h 2160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1600" h="21600">
                <a:moveTo>
                  <a:pt x="0" y="99"/>
                </a:moveTo>
                <a:lnTo>
                  <a:pt x="1325" y="198"/>
                </a:lnTo>
                <a:lnTo>
                  <a:pt x="3362" y="198"/>
                </a:lnTo>
                <a:cubicBezTo>
                  <a:pt x="3362" y="198"/>
                  <a:pt x="4713" y="119"/>
                  <a:pt x="5094" y="99"/>
                </a:cubicBezTo>
                <a:cubicBezTo>
                  <a:pt x="5565" y="75"/>
                  <a:pt x="7234" y="0"/>
                  <a:pt x="7234" y="0"/>
                </a:cubicBezTo>
                <a:lnTo>
                  <a:pt x="8151" y="0"/>
                </a:lnTo>
                <a:lnTo>
                  <a:pt x="8762" y="495"/>
                </a:lnTo>
                <a:lnTo>
                  <a:pt x="9781" y="1288"/>
                </a:lnTo>
                <a:lnTo>
                  <a:pt x="10189" y="2576"/>
                </a:lnTo>
                <a:lnTo>
                  <a:pt x="11208" y="4558"/>
                </a:lnTo>
                <a:lnTo>
                  <a:pt x="12226" y="5945"/>
                </a:lnTo>
                <a:lnTo>
                  <a:pt x="12838" y="8125"/>
                </a:lnTo>
                <a:lnTo>
                  <a:pt x="13958" y="10007"/>
                </a:lnTo>
                <a:lnTo>
                  <a:pt x="14468" y="11791"/>
                </a:lnTo>
                <a:lnTo>
                  <a:pt x="15385" y="13772"/>
                </a:lnTo>
                <a:lnTo>
                  <a:pt x="17830" y="16448"/>
                </a:lnTo>
                <a:lnTo>
                  <a:pt x="18645" y="17240"/>
                </a:lnTo>
                <a:lnTo>
                  <a:pt x="20275" y="17538"/>
                </a:lnTo>
                <a:lnTo>
                  <a:pt x="21091" y="18033"/>
                </a:lnTo>
                <a:lnTo>
                  <a:pt x="21498" y="18528"/>
                </a:lnTo>
                <a:lnTo>
                  <a:pt x="21600" y="19321"/>
                </a:lnTo>
                <a:lnTo>
                  <a:pt x="21600" y="21006"/>
                </a:lnTo>
                <a:lnTo>
                  <a:pt x="21498" y="21600"/>
                </a:lnTo>
                <a:lnTo>
                  <a:pt x="102" y="21501"/>
                </a:lnTo>
                <a:lnTo>
                  <a:pt x="0" y="99"/>
                </a:lnTo>
                <a:close/>
                <a:moveTo>
                  <a:pt x="0" y="99"/>
                </a:moveTo>
              </a:path>
            </a:pathLst>
          </a:custGeom>
          <a:solidFill>
            <a:srgbClr val="996633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Rectangle 9"/>
          <p:cNvSpPr>
            <a:spLocks/>
          </p:cNvSpPr>
          <p:nvPr/>
        </p:nvSpPr>
        <p:spPr bwMode="auto">
          <a:xfrm>
            <a:off x="2705100" y="6172200"/>
            <a:ext cx="6413500" cy="444500"/>
          </a:xfrm>
          <a:prstGeom prst="rect">
            <a:avLst/>
          </a:prstGeom>
          <a:solidFill>
            <a:srgbClr val="663900">
              <a:alpha val="70195"/>
            </a:srgbClr>
          </a:solidFill>
          <a:ln w="9525">
            <a:solidFill>
              <a:schemeClr val="tx1">
                <a:alpha val="70195"/>
              </a:scheme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317500"/>
            <a:ext cx="9118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8928100" cy="669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-38100"/>
            <a:ext cx="9144000" cy="692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TextBox 5"/>
          <p:cNvSpPr txBox="1">
            <a:spLocks noChangeArrowheads="1"/>
          </p:cNvSpPr>
          <p:nvPr/>
        </p:nvSpPr>
        <p:spPr bwMode="auto">
          <a:xfrm>
            <a:off x="5605463" y="6553200"/>
            <a:ext cx="3538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8404225" y="6199188"/>
            <a:ext cx="4365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fld id="{E55CFEF6-FE14-4453-94A3-EA76F2CB91C9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19200" y="685800"/>
            <a:ext cx="31871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Questions about homework 5</a:t>
            </a:r>
          </a:p>
          <a:p>
            <a:endParaRPr lang="en-US" dirty="0" smtClean="0"/>
          </a:p>
          <a:p>
            <a:r>
              <a:rPr lang="en-US" dirty="0" smtClean="0"/>
              <a:t>What metrics do you want?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637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32" y="1066799"/>
            <a:ext cx="7581568" cy="3892323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492926"/>
              </p:ext>
            </p:extLst>
          </p:nvPr>
        </p:nvGraphicFramePr>
        <p:xfrm>
          <a:off x="5105400" y="4876800"/>
          <a:ext cx="2188122" cy="927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4" imgW="876300" imgH="368300" progId="Equation.3">
                  <p:embed/>
                </p:oleObj>
              </mc:Choice>
              <mc:Fallback>
                <p:oleObj name="Equation" r:id="rId4" imgW="8763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876800"/>
                        <a:ext cx="2188122" cy="92723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593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95400" y="381000"/>
            <a:ext cx="704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can we compile a statistic to look at changes in </a:t>
            </a:r>
            <a:r>
              <a:rPr lang="en-US" dirty="0" err="1" smtClean="0"/>
              <a:t>pseudorange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Screen Shot 2013-10-11 at 8.15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4238"/>
            <a:ext cx="9144000" cy="364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21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8900"/>
            <a:ext cx="9372600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8674" name="Rectangle 2"/>
          <p:cNvSpPr>
            <a:spLocks/>
          </p:cNvSpPr>
          <p:nvPr/>
        </p:nvSpPr>
        <p:spPr bwMode="auto">
          <a:xfrm>
            <a:off x="1460500" y="1371600"/>
            <a:ext cx="7683500" cy="444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/>
            <a:r>
              <a:rPr lang="en-US" sz="2400">
                <a:solidFill>
                  <a:schemeClr val="tx1"/>
                </a:solidFill>
                <a:ea typeface="ＭＳ Ｐゴシック" charset="0"/>
                <a:cs typeface="Arial" charset="0"/>
              </a:rPr>
              <a:t>Standard Deviation of L1 Pseudorange Error</a:t>
            </a:r>
          </a:p>
        </p:txBody>
      </p:sp>
      <p:sp>
        <p:nvSpPr>
          <p:cNvPr id="28675" name="Rectangle 3"/>
          <p:cNvSpPr>
            <a:spLocks/>
          </p:cNvSpPr>
          <p:nvPr/>
        </p:nvSpPr>
        <p:spPr bwMode="auto">
          <a:xfrm>
            <a:off x="838200" y="5981700"/>
            <a:ext cx="8039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Many network operators provide the average of these values each day. Opportunity for easy remote sensing.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/>
          </p:cNvSpPr>
          <p:nvPr/>
        </p:nvSpPr>
        <p:spPr bwMode="auto">
          <a:xfrm>
            <a:off x="838200" y="5981700"/>
            <a:ext cx="8039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Many network operators provide the average of these values each day. Opportunity for easy remote sensing.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0200" y="22860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Ordinarily could show you some stats, but all government websites have gone </a:t>
            </a:r>
            <a:r>
              <a:rPr lang="en-US" dirty="0" err="1" smtClean="0"/>
              <a:t>kablooey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96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/>
          </p:cNvSpPr>
          <p:nvPr/>
        </p:nvSpPr>
        <p:spPr bwMode="auto">
          <a:xfrm>
            <a:off x="838200" y="5981700"/>
            <a:ext cx="8039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Many network operators provide the average of these values each day. Opportunity for easy remote sensing.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2400"/>
            <a:ext cx="6976091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/>
          </p:cNvSpPr>
          <p:nvPr/>
        </p:nvSpPr>
        <p:spPr bwMode="auto">
          <a:xfrm>
            <a:off x="838200" y="5981700"/>
            <a:ext cx="8039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Many network operators provide the average of these values each day. Opportunity for easy remote sensing.</a:t>
            </a:r>
          </a:p>
        </p:txBody>
      </p:sp>
      <p:pic>
        <p:nvPicPr>
          <p:cNvPr id="2" name="Picture 1" descr="nic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700"/>
            <a:ext cx="6368092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3" y="190500"/>
            <a:ext cx="4757737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239713"/>
            <a:ext cx="3721100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3505200"/>
            <a:ext cx="41529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9700" name="Rectangle 4"/>
          <p:cNvSpPr>
            <a:spLocks/>
          </p:cNvSpPr>
          <p:nvPr/>
        </p:nvSpPr>
        <p:spPr bwMode="auto">
          <a:xfrm>
            <a:off x="5257800" y="4572000"/>
            <a:ext cx="35052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Good agreement with in situ sampling of the vegetation.</a:t>
            </a:r>
          </a:p>
        </p:txBody>
      </p:sp>
      <p:sp>
        <p:nvSpPr>
          <p:cNvPr id="29701" name="Rectangle 5"/>
          <p:cNvSpPr>
            <a:spLocks/>
          </p:cNvSpPr>
          <p:nvPr/>
        </p:nvSpPr>
        <p:spPr bwMode="auto">
          <a:xfrm>
            <a:off x="5943600" y="3733800"/>
            <a:ext cx="1979769" cy="24622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16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GPS </a:t>
            </a:r>
            <a:r>
              <a:rPr lang="en-US" sz="1600" dirty="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Reflection Ratio</a:t>
            </a:r>
            <a:endParaRPr lang="en-US" sz="1600" dirty="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/>
          </p:cNvSpPr>
          <p:nvPr/>
        </p:nvSpPr>
        <p:spPr bwMode="auto">
          <a:xfrm>
            <a:off x="838200" y="5981700"/>
            <a:ext cx="8039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Many network operators provide the average of these values each day. Opportunity for easy remote sensing.</a:t>
            </a:r>
          </a:p>
        </p:txBody>
      </p:sp>
      <p:pic>
        <p:nvPicPr>
          <p:cNvPr id="3" name="Picture 2" descr="nice-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57199"/>
            <a:ext cx="6172200" cy="536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/>
          </p:cNvSpPr>
          <p:nvPr/>
        </p:nvSpPr>
        <p:spPr bwMode="auto">
          <a:xfrm>
            <a:off x="838200" y="5981700"/>
            <a:ext cx="8039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Many network operators provide the average of these values each day. Opportunity for easy remote sensing.</a:t>
            </a:r>
          </a:p>
        </p:txBody>
      </p:sp>
      <p:pic>
        <p:nvPicPr>
          <p:cNvPr id="2" name="Picture 1" descr="scienceImage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28600"/>
            <a:ext cx="6260300" cy="55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9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/>
          </p:cNvSpPr>
          <p:nvPr/>
        </p:nvSpPr>
        <p:spPr bwMode="auto">
          <a:xfrm>
            <a:off x="838200" y="5981700"/>
            <a:ext cx="8039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Many network operators provide the average of these values each day. Opportunity for easy remote sensing.</a:t>
            </a:r>
          </a:p>
        </p:txBody>
      </p:sp>
      <p:pic>
        <p:nvPicPr>
          <p:cNvPr id="2" name="Picture 1" descr="scienceImage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8600"/>
            <a:ext cx="5410200" cy="559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3" name="TextBox 6"/>
          <p:cNvSpPr txBox="1">
            <a:spLocks noChangeArrowheads="1"/>
          </p:cNvSpPr>
          <p:nvPr/>
        </p:nvSpPr>
        <p:spPr bwMode="auto">
          <a:xfrm>
            <a:off x="169863" y="6445250"/>
            <a:ext cx="3538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81000" y="-3048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400" dirty="0" smtClean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This is the exact answer to the last questions for homework 3.</a:t>
            </a:r>
            <a:endParaRPr lang="en-US" sz="24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09600"/>
            <a:ext cx="63246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332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/>
          </p:cNvSpPr>
          <p:nvPr/>
        </p:nvSpPr>
        <p:spPr bwMode="auto">
          <a:xfrm>
            <a:off x="838200" y="5981700"/>
            <a:ext cx="8039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Many network operators provide the average of these values each day. Opportunity for easy remote sensing.</a:t>
            </a:r>
          </a:p>
        </p:txBody>
      </p:sp>
      <p:pic>
        <p:nvPicPr>
          <p:cNvPr id="2" name="Picture 1" descr="plant_growth2.0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296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7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/>
          </p:cNvSpPr>
          <p:nvPr/>
        </p:nvSpPr>
        <p:spPr bwMode="auto">
          <a:xfrm>
            <a:off x="838200" y="5981700"/>
            <a:ext cx="8039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Many network operators provide the average of these values each day. Opportunity for easy remote sensing.</a:t>
            </a:r>
          </a:p>
        </p:txBody>
      </p:sp>
      <p:pic>
        <p:nvPicPr>
          <p:cNvPr id="3" name="Picture 2" descr="scienceImage1-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09599"/>
            <a:ext cx="6096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6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/>
          </p:cNvSpPr>
          <p:nvPr/>
        </p:nvSpPr>
        <p:spPr bwMode="auto">
          <a:xfrm>
            <a:off x="838200" y="5981700"/>
            <a:ext cx="8039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Many network operators provide the average of these values each day. Opportunity for easy remote sensing.</a:t>
            </a:r>
          </a:p>
        </p:txBody>
      </p:sp>
      <p:pic>
        <p:nvPicPr>
          <p:cNvPr id="2" name="Picture 1" descr="stationPhoto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600200"/>
            <a:ext cx="4470400" cy="3352800"/>
          </a:xfrm>
          <a:prstGeom prst="rect">
            <a:avLst/>
          </a:prstGeom>
        </p:spPr>
      </p:pic>
      <p:pic>
        <p:nvPicPr>
          <p:cNvPr id="3" name="Picture 2" descr="scienceImage2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2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/>
          </p:cNvSpPr>
          <p:nvPr/>
        </p:nvSpPr>
        <p:spPr bwMode="auto">
          <a:xfrm>
            <a:off x="838200" y="5981700"/>
            <a:ext cx="8039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Many network operators provide the average of these values each day. Opportunity for easy remote sensing.</a:t>
            </a:r>
          </a:p>
        </p:txBody>
      </p:sp>
      <p:pic>
        <p:nvPicPr>
          <p:cNvPr id="2" name="Picture 1" descr="scienceImage3-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681860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6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/>
          </p:cNvSpPr>
          <p:nvPr/>
        </p:nvSpPr>
        <p:spPr bwMode="auto">
          <a:xfrm>
            <a:off x="838200" y="5981700"/>
            <a:ext cx="8039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Many network operators provide the average of these values each day. Opportunity for easy remote sensing.</a:t>
            </a:r>
          </a:p>
        </p:txBody>
      </p:sp>
      <p:pic>
        <p:nvPicPr>
          <p:cNvPr id="3" name="Picture 2" descr="nice-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57200"/>
            <a:ext cx="5943600" cy="52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9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/>
          </p:cNvSpPr>
          <p:nvPr/>
        </p:nvSpPr>
        <p:spPr bwMode="auto">
          <a:xfrm>
            <a:off x="838200" y="5981700"/>
            <a:ext cx="8039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Many network operators provide the average of these values each day. Opportunity for easy remote sensing.</a:t>
            </a:r>
          </a:p>
        </p:txBody>
      </p:sp>
      <p:pic>
        <p:nvPicPr>
          <p:cNvPr id="2" name="Picture 1" descr="20131008_usdm_h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6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44500" y="1181100"/>
            <a:ext cx="7772400" cy="3898900"/>
          </a:xfrm>
          <a:ln/>
        </p:spPr>
        <p:txBody>
          <a:bodyPr rIns="132080"/>
          <a:lstStyle/>
          <a:p>
            <a:pPr algn="ctr"/>
            <a:r>
              <a:rPr lang="en-US" dirty="0"/>
              <a:t>How does that extra path length influence the GPS observables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1.  </a:t>
            </a:r>
            <a:r>
              <a:rPr lang="en-US" dirty="0" err="1" smtClean="0"/>
              <a:t>Pseudorange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2. </a:t>
            </a:r>
            <a:r>
              <a:rPr lang="en-US" dirty="0" smtClean="0">
                <a:solidFill>
                  <a:srgbClr val="FF0000"/>
                </a:solidFill>
              </a:rPr>
              <a:t>Signal to Noise Ratio data</a:t>
            </a:r>
            <a:br>
              <a:rPr lang="en-US" dirty="0" smtClean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8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0"/>
            <a:ext cx="5613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65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4622800"/>
            <a:ext cx="4819650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692150"/>
            <a:ext cx="5245100" cy="432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/>
          </p:cNvSpPr>
          <p:nvPr/>
        </p:nvSpPr>
        <p:spPr bwMode="auto">
          <a:xfrm>
            <a:off x="2882900" y="342900"/>
            <a:ext cx="3992563" cy="622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3600">
                <a:solidFill>
                  <a:schemeClr val="tx1"/>
                </a:solidFill>
                <a:ea typeface="ＭＳ Ｐゴシック" charset="0"/>
                <a:cs typeface="Arial" charset="0"/>
              </a:rPr>
              <a:t>the reflected signal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-203200"/>
            <a:ext cx="4819650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0" y="0"/>
            <a:ext cx="1905000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955675"/>
            <a:ext cx="8086725" cy="600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Outline for Multipath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5334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strike="sngStrike" dirty="0">
                <a:latin typeface="Arial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800" strike="sngStrike" dirty="0" smtClean="0">
                <a:latin typeface="Arial" charset="0"/>
                <a:ea typeface="ＭＳ Ｐゴシック" charset="0"/>
                <a:cs typeface="ＭＳ Ｐゴシック" charset="0"/>
              </a:rPr>
              <a:t>causes </a:t>
            </a:r>
            <a:r>
              <a:rPr lang="en-US" sz="2800" strike="sngStrike" dirty="0">
                <a:latin typeface="Arial" charset="0"/>
                <a:ea typeface="ＭＳ Ｐゴシック" charset="0"/>
                <a:cs typeface="ＭＳ Ｐゴシック" charset="0"/>
              </a:rPr>
              <a:t>multipath</a:t>
            </a:r>
            <a:r>
              <a:rPr lang="en-US" sz="2800" strike="sngStrike" dirty="0" smtClean="0">
                <a:latin typeface="Arial" charset="0"/>
                <a:ea typeface="ＭＳ Ｐゴシック" charset="0"/>
                <a:cs typeface="ＭＳ Ｐゴシック" charset="0"/>
              </a:rPr>
              <a:t>? </a:t>
            </a:r>
          </a:p>
          <a:p>
            <a:pPr eaLnBrk="1" hangingPunct="1"/>
            <a:r>
              <a:rPr lang="en-US" sz="2800" strike="sngStrike" dirty="0" smtClean="0">
                <a:latin typeface="Arial" charset="0"/>
                <a:ea typeface="ＭＳ Ｐゴシック" charset="0"/>
                <a:cs typeface="ＭＳ Ｐゴシック" charset="0"/>
              </a:rPr>
              <a:t>How </a:t>
            </a:r>
            <a:r>
              <a:rPr lang="en-US" sz="2800" strike="sngStrike" dirty="0">
                <a:latin typeface="Arial" charset="0"/>
                <a:ea typeface="ＭＳ Ｐゴシック" charset="0"/>
                <a:cs typeface="ＭＳ Ｐゴシック" charset="0"/>
              </a:rPr>
              <a:t>can you avoid it?</a:t>
            </a: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How does multipath affect GPS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pseudorange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measurements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?</a:t>
            </a:r>
          </a:p>
          <a:p>
            <a:pPr eaLnBrk="1" hangingPunct="1"/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SNR data?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Can multipath be useful? (started)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12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/>
          </p:cNvSpPr>
          <p:nvPr/>
        </p:nvSpPr>
        <p:spPr bwMode="auto">
          <a:xfrm>
            <a:off x="0" y="3048000"/>
            <a:ext cx="9144000" cy="172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" name="Picture 1" descr="stationPho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81000"/>
            <a:ext cx="5334000" cy="557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6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/>
          </p:cNvSpPr>
          <p:nvPr/>
        </p:nvSpPr>
        <p:spPr bwMode="auto">
          <a:xfrm>
            <a:off x="1689100" y="850900"/>
            <a:ext cx="118268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SNR Data</a:t>
            </a:r>
          </a:p>
        </p:txBody>
      </p:sp>
      <p:sp>
        <p:nvSpPr>
          <p:cNvPr id="11266" name="Rectangle 2"/>
          <p:cNvSpPr>
            <a:spLocks/>
          </p:cNvSpPr>
          <p:nvPr/>
        </p:nvSpPr>
        <p:spPr bwMode="auto">
          <a:xfrm>
            <a:off x="6565900" y="850900"/>
            <a:ext cx="1463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Periodogram</a:t>
            </a:r>
          </a:p>
        </p:txBody>
      </p:sp>
      <p:sp>
        <p:nvSpPr>
          <p:cNvPr id="11267" name="Rectangle 3"/>
          <p:cNvSpPr>
            <a:spLocks/>
          </p:cNvSpPr>
          <p:nvPr/>
        </p:nvSpPr>
        <p:spPr bwMode="auto">
          <a:xfrm>
            <a:off x="0" y="3048000"/>
            <a:ext cx="9144000" cy="172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5194300"/>
            <a:ext cx="894080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063" y="1622425"/>
            <a:ext cx="9142413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/>
          </p:cNvSpPr>
          <p:nvPr/>
        </p:nvSpPr>
        <p:spPr bwMode="auto">
          <a:xfrm>
            <a:off x="0" y="3048000"/>
            <a:ext cx="9144000" cy="172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" name="Picture 2" descr="reflectorheig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9200"/>
            <a:ext cx="6593100" cy="356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8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/>
          </p:cNvSpPr>
          <p:nvPr/>
        </p:nvSpPr>
        <p:spPr bwMode="auto">
          <a:xfrm>
            <a:off x="0" y="3048000"/>
            <a:ext cx="9144000" cy="172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" name="Picture 1" descr="water_2011A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66800"/>
            <a:ext cx="74287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4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8300"/>
            <a:ext cx="8839200" cy="610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ience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33399"/>
            <a:ext cx="6477000" cy="512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0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TextBox 5"/>
          <p:cNvSpPr txBox="1">
            <a:spLocks noChangeArrowheads="1"/>
          </p:cNvSpPr>
          <p:nvPr/>
        </p:nvSpPr>
        <p:spPr bwMode="auto">
          <a:xfrm>
            <a:off x="5605463" y="6553200"/>
            <a:ext cx="3538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8404225" y="6199188"/>
            <a:ext cx="4365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fld id="{E55CFEF6-FE14-4453-94A3-EA76F2CB91C9}" type="slidenum">
              <a:rPr lang="en-US" sz="1200"/>
              <a:pPr/>
              <a:t>46</a:t>
            </a:fld>
            <a:endParaRPr lang="en-US" sz="12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Rectangle 12"/>
          <p:cNvSpPr>
            <a:spLocks/>
          </p:cNvSpPr>
          <p:nvPr/>
        </p:nvSpPr>
        <p:spPr bwMode="auto">
          <a:xfrm>
            <a:off x="558800" y="698500"/>
            <a:ext cx="472951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38100" tIns="38100" rIns="38100" bIns="3810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For </a:t>
            </a:r>
            <a:r>
              <a:rPr lang="en-US" sz="2400" dirty="0" smtClean="0">
                <a:solidFill>
                  <a:srgbClr val="000000"/>
                </a:solidFill>
                <a:ea typeface="ＭＳ Ｐゴシック" charset="0"/>
                <a:cs typeface="Arial" charset="0"/>
              </a:rPr>
              <a:t>soil moisture (here in Boulder)</a:t>
            </a:r>
            <a:endParaRPr lang="en-US" sz="2400" dirty="0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6" name="Picture 5" descr="famousFig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8001000" cy="36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5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" name="Picture 3" descr="upda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71600"/>
            <a:ext cx="8077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960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6863"/>
            <a:ext cx="4954588" cy="370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124200"/>
            <a:ext cx="41275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4339" name="Rectangle 3"/>
          <p:cNvSpPr>
            <a:spLocks/>
          </p:cNvSpPr>
          <p:nvPr/>
        </p:nvSpPr>
        <p:spPr bwMode="auto">
          <a:xfrm>
            <a:off x="5273675" y="685800"/>
            <a:ext cx="38608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100" tIns="38100" rIns="38100" bIns="38100"/>
          <a:lstStyle/>
          <a:p>
            <a:pPr algn="ctr"/>
            <a:r>
              <a:rPr lang="en-US" sz="2800">
                <a:solidFill>
                  <a:srgbClr val="000000"/>
                </a:solidFill>
                <a:ea typeface="ＭＳ Ｐゴシック" charset="0"/>
                <a:cs typeface="Arial" charset="0"/>
              </a:rPr>
              <a:t>Peterson (Kachemak) Bay, Alaska</a:t>
            </a:r>
          </a:p>
        </p:txBody>
      </p:sp>
      <p:sp>
        <p:nvSpPr>
          <p:cNvPr id="14340" name="Rectangle 4"/>
          <p:cNvSpPr>
            <a:spLocks/>
          </p:cNvSpPr>
          <p:nvPr/>
        </p:nvSpPr>
        <p:spPr bwMode="auto">
          <a:xfrm>
            <a:off x="1384300" y="4622800"/>
            <a:ext cx="2667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GPS site installed to measure crustal deformation</a:t>
            </a:r>
          </a:p>
        </p:txBody>
      </p:sp>
      <p:sp>
        <p:nvSpPr>
          <p:cNvPr id="14341" name="Rectangle 5"/>
          <p:cNvSpPr>
            <a:spLocks/>
          </p:cNvSpPr>
          <p:nvPr/>
        </p:nvSpPr>
        <p:spPr bwMode="auto">
          <a:xfrm>
            <a:off x="203200" y="6451600"/>
            <a:ext cx="5022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>
                <a:solidFill>
                  <a:schemeClr val="tx1"/>
                </a:solidFill>
                <a:ea typeface="ＭＳ Ｐゴシック" charset="0"/>
                <a:cs typeface="Arial" charset="0"/>
              </a:rPr>
              <a:t>Larson et al., The Accidental Tide Gauge, IEEE GRSL, online.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6200"/>
            <a:ext cx="73914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5362" name="Rectangle 2"/>
          <p:cNvSpPr>
            <a:spLocks/>
          </p:cNvSpPr>
          <p:nvPr/>
        </p:nvSpPr>
        <p:spPr bwMode="auto">
          <a:xfrm>
            <a:off x="457200" y="6324600"/>
            <a:ext cx="244951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38100" tIns="38100" rIns="38100" bIns="38100">
            <a:spAutoFit/>
          </a:bodyPr>
          <a:lstStyle/>
          <a:p>
            <a:r>
              <a:rPr lang="en-US">
                <a:solidFill>
                  <a:srgbClr val="000000"/>
                </a:solidFill>
                <a:ea typeface="ＭＳ Ｐゴシック" charset="0"/>
                <a:cs typeface="Arial" charset="0"/>
              </a:rPr>
              <a:t>Photo courtesy of Clara Chew</a:t>
            </a:r>
          </a:p>
        </p:txBody>
      </p:sp>
      <p:sp>
        <p:nvSpPr>
          <p:cNvPr id="15363" name="Rectangle 3"/>
          <p:cNvSpPr>
            <a:spLocks/>
          </p:cNvSpPr>
          <p:nvPr/>
        </p:nvSpPr>
        <p:spPr bwMode="auto">
          <a:xfrm>
            <a:off x="4927600" y="6311900"/>
            <a:ext cx="40640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Very big tides-7 meters!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ea typeface="ＭＳ Ｐゴシック" charset="0"/>
                <a:cs typeface="ＭＳ Ｐゴシック" charset="0"/>
              </a:rPr>
              <a:t>GPS transmits Right Hand Circularly Polarized Signal</a:t>
            </a:r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64514" name="Picture 9" descr="mpcarto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3476" y="1066800"/>
            <a:ext cx="4571149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TextBox 5"/>
          <p:cNvSpPr txBox="1">
            <a:spLocks noChangeArrowheads="1"/>
          </p:cNvSpPr>
          <p:nvPr/>
        </p:nvSpPr>
        <p:spPr bwMode="auto">
          <a:xfrm>
            <a:off x="5605463" y="6553200"/>
            <a:ext cx="3538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8404225" y="6199188"/>
            <a:ext cx="4365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fld id="{E55CFEF6-FE14-4453-94A3-EA76F2CB91C9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91200" y="4267200"/>
            <a:ext cx="303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Reflection is RHCP + LHCP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39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-165100"/>
            <a:ext cx="88392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0"/>
            <a:ext cx="3733800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209800"/>
            <a:ext cx="96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Rectangle 4"/>
          <p:cNvSpPr>
            <a:spLocks/>
          </p:cNvSpPr>
          <p:nvPr/>
        </p:nvSpPr>
        <p:spPr bwMode="auto">
          <a:xfrm>
            <a:off x="1066800" y="609600"/>
            <a:ext cx="69659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38100" tIns="38100" rIns="38100" bIns="3810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a typeface="ＭＳ Ｐゴシック" charset="0"/>
                <a:cs typeface="Arial" charset="0"/>
              </a:rPr>
              <a:t>Simple model (assumes horizontal planar reflector)</a:t>
            </a:r>
          </a:p>
        </p:txBody>
      </p:sp>
      <p:sp>
        <p:nvSpPr>
          <p:cNvPr id="17413" name="Rectangle 5"/>
          <p:cNvSpPr>
            <a:spLocks/>
          </p:cNvSpPr>
          <p:nvPr/>
        </p:nvSpPr>
        <p:spPr bwMode="auto">
          <a:xfrm>
            <a:off x="3797300" y="1155700"/>
            <a:ext cx="4470400" cy="127000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4" name="Rectangle 6"/>
          <p:cNvSpPr>
            <a:spLocks/>
          </p:cNvSpPr>
          <p:nvPr/>
        </p:nvSpPr>
        <p:spPr bwMode="auto">
          <a:xfrm>
            <a:off x="4673600" y="1917700"/>
            <a:ext cx="4470400" cy="127000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5" name="Rectangle 7"/>
          <p:cNvSpPr>
            <a:spLocks/>
          </p:cNvSpPr>
          <p:nvPr/>
        </p:nvSpPr>
        <p:spPr bwMode="auto">
          <a:xfrm>
            <a:off x="5029200" y="1612900"/>
            <a:ext cx="327025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8100" tIns="38100" rIns="38100" bIns="381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500" i="1">
                <a:solidFill>
                  <a:schemeClr val="tx1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SNR</a:t>
            </a:r>
            <a:r>
              <a:rPr lang="en-US" sz="2500">
                <a:solidFill>
                  <a:schemeClr val="tx1"/>
                </a:solidFill>
                <a:latin typeface="Symbol" charset="0"/>
                <a:ea typeface="ＭＳ Ｐゴシック" charset="0"/>
                <a:cs typeface="Symbol" charset="0"/>
                <a:sym typeface="Symbol" charset="0"/>
              </a:rPr>
              <a:t>= </a:t>
            </a:r>
            <a:r>
              <a:rPr lang="en-US" sz="2500" i="1">
                <a:solidFill>
                  <a:schemeClr val="tx1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A</a:t>
            </a:r>
            <a:r>
              <a:rPr lang="en-US" sz="2500">
                <a:solidFill>
                  <a:schemeClr val="tx1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cos(2</a:t>
            </a:r>
            <a:r>
              <a:rPr lang="en-US" sz="2500">
                <a:solidFill>
                  <a:schemeClr val="tx1"/>
                </a:solidFill>
                <a:latin typeface="Symbol" charset="0"/>
                <a:ea typeface="ＭＳ Ｐゴシック" charset="0"/>
                <a:cs typeface="Symbol" charset="0"/>
                <a:sym typeface="Symbol" charset="0"/>
              </a:rPr>
              <a:t>π </a:t>
            </a:r>
            <a:r>
              <a:rPr lang="en-US" sz="2500" i="1">
                <a:solidFill>
                  <a:schemeClr val="tx1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f </a:t>
            </a:r>
            <a:r>
              <a:rPr lang="en-US" sz="2500">
                <a:solidFill>
                  <a:schemeClr val="tx1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sin</a:t>
            </a:r>
            <a:r>
              <a:rPr lang="en-US" sz="2500">
                <a:solidFill>
                  <a:schemeClr val="tx1"/>
                </a:solidFill>
                <a:latin typeface="Symbol" charset="0"/>
                <a:ea typeface="ＭＳ Ｐゴシック" charset="0"/>
                <a:cs typeface="Symbol" charset="0"/>
                <a:sym typeface="Symbol" charset="0"/>
              </a:rPr>
              <a:t>θ +φ</a:t>
            </a:r>
            <a:r>
              <a:rPr lang="en-US" sz="2500">
                <a:solidFill>
                  <a:schemeClr val="tx1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)</a:t>
            </a:r>
          </a:p>
        </p:txBody>
      </p:sp>
      <p:sp>
        <p:nvSpPr>
          <p:cNvPr id="17416" name="Rectangle 8"/>
          <p:cNvSpPr>
            <a:spLocks/>
          </p:cNvSpPr>
          <p:nvPr/>
        </p:nvSpPr>
        <p:spPr bwMode="auto">
          <a:xfrm>
            <a:off x="6032500" y="2222500"/>
            <a:ext cx="103187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8100" tIns="38100" rIns="38100" bIns="381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400" i="1">
                <a:solidFill>
                  <a:schemeClr val="tx1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f </a:t>
            </a:r>
            <a:r>
              <a:rPr lang="en-US" sz="2400">
                <a:solidFill>
                  <a:schemeClr val="tx1"/>
                </a:solidFill>
                <a:latin typeface="Symbol" charset="0"/>
                <a:ea typeface="ＭＳ Ｐゴシック" charset="0"/>
                <a:cs typeface="Symbol" charset="0"/>
                <a:sym typeface="Symbol" charset="0"/>
              </a:rPr>
              <a:t>=</a:t>
            </a:r>
            <a:r>
              <a:rPr lang="en-US" sz="3600" baseline="63000">
                <a:solidFill>
                  <a:schemeClr val="tx1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2</a:t>
            </a:r>
            <a:r>
              <a:rPr lang="en-US" sz="3600" i="1" baseline="63000">
                <a:solidFill>
                  <a:schemeClr val="tx1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H </a:t>
            </a:r>
            <a:r>
              <a:rPr lang="en-US" sz="2400">
                <a:solidFill>
                  <a:schemeClr val="tx1"/>
                </a:solidFill>
                <a:latin typeface="Symbol" charset="0"/>
                <a:ea typeface="ＭＳ Ｐゴシック" charset="0"/>
                <a:cs typeface="Symbol" charset="0"/>
                <a:sym typeface="Symbol" charset="0"/>
              </a:rPr>
              <a:t>λ</a:t>
            </a:r>
          </a:p>
        </p:txBody>
      </p:sp>
      <p:sp>
        <p:nvSpPr>
          <p:cNvPr id="17417" name="Line 9"/>
          <p:cNvSpPr>
            <a:spLocks noChangeShapeType="1"/>
          </p:cNvSpPr>
          <p:nvPr/>
        </p:nvSpPr>
        <p:spPr bwMode="auto">
          <a:xfrm rot="10800000" flipH="1">
            <a:off x="6669088" y="2344738"/>
            <a:ext cx="328612" cy="350837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8" name="Rectangle 10"/>
          <p:cNvSpPr>
            <a:spLocks/>
          </p:cNvSpPr>
          <p:nvPr/>
        </p:nvSpPr>
        <p:spPr bwMode="auto">
          <a:xfrm>
            <a:off x="3009900" y="3213100"/>
            <a:ext cx="3079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8100" tIns="38100" rIns="38100" bIns="3810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Arial Italic" charset="0"/>
                <a:ea typeface="ＭＳ Ｐゴシック" charset="0"/>
                <a:cs typeface="Arial Italic" charset="0"/>
                <a:sym typeface="Arial Italic" charset="0"/>
              </a:rPr>
              <a:t>H</a:t>
            </a:r>
          </a:p>
        </p:txBody>
      </p:sp>
      <p:sp>
        <p:nvSpPr>
          <p:cNvPr id="17419" name="Rectangle 11"/>
          <p:cNvSpPr>
            <a:spLocks/>
          </p:cNvSpPr>
          <p:nvPr/>
        </p:nvSpPr>
        <p:spPr bwMode="auto">
          <a:xfrm>
            <a:off x="927100" y="558800"/>
            <a:ext cx="7442200" cy="66040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20" name="Rectangle 12"/>
          <p:cNvSpPr>
            <a:spLocks/>
          </p:cNvSpPr>
          <p:nvPr/>
        </p:nvSpPr>
        <p:spPr bwMode="auto">
          <a:xfrm>
            <a:off x="558800" y="698500"/>
            <a:ext cx="46116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38100" tIns="38100" rIns="38100" bIns="3810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For SNR (and carrier phase) data</a:t>
            </a:r>
          </a:p>
        </p:txBody>
      </p:sp>
      <p:sp>
        <p:nvSpPr>
          <p:cNvPr id="17421" name="Rectangle 13"/>
          <p:cNvSpPr>
            <a:spLocks/>
          </p:cNvSpPr>
          <p:nvPr/>
        </p:nvSpPr>
        <p:spPr bwMode="auto">
          <a:xfrm>
            <a:off x="7546975" y="1638300"/>
            <a:ext cx="190500" cy="419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38100" tIns="38100" rIns="38100" bIns="38100"/>
          <a:lstStyle/>
          <a:p>
            <a:r>
              <a:rPr lang="en-US" sz="2400">
                <a:solidFill>
                  <a:srgbClr val="000000"/>
                </a:solidFill>
                <a:ea typeface="ＭＳ Ｐゴシック" charset="0"/>
                <a:cs typeface="Arial" charset="0"/>
              </a:rPr>
              <a:t>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3400"/>
            <a:ext cx="78454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6386" name="Rectangle 2"/>
          <p:cNvSpPr>
            <a:spLocks/>
          </p:cNvSpPr>
          <p:nvPr/>
        </p:nvSpPr>
        <p:spPr bwMode="auto">
          <a:xfrm>
            <a:off x="990600" y="304800"/>
            <a:ext cx="7404100" cy="533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387" name="Rectangle 3"/>
          <p:cNvSpPr>
            <a:spLocks/>
          </p:cNvSpPr>
          <p:nvPr/>
        </p:nvSpPr>
        <p:spPr bwMode="auto">
          <a:xfrm>
            <a:off x="2679700" y="152400"/>
            <a:ext cx="44926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38100" tIns="38100" rIns="38100" bIns="3810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a typeface="ＭＳ Ｐゴシック" charset="0"/>
                <a:cs typeface="Arial" charset="0"/>
              </a:rPr>
              <a:t>What do the SNR data look like?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773113"/>
            <a:ext cx="7912100" cy="607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TextBox 5"/>
          <p:cNvSpPr txBox="1">
            <a:spLocks noChangeArrowheads="1"/>
          </p:cNvSpPr>
          <p:nvPr/>
        </p:nvSpPr>
        <p:spPr bwMode="auto">
          <a:xfrm>
            <a:off x="5605463" y="6553200"/>
            <a:ext cx="3538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8404225" y="6199188"/>
            <a:ext cx="4365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fld id="{E55CFEF6-FE14-4453-94A3-EA76F2CB91C9}" type="slidenum">
              <a:rPr lang="en-US" sz="1200"/>
              <a:pPr/>
              <a:t>52</a:t>
            </a:fld>
            <a:endParaRPr lang="en-US" sz="12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4" name="Picture 3" descr="timeseri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25400"/>
            <a:ext cx="8076727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10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736600"/>
            <a:ext cx="866140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TextBox 5"/>
          <p:cNvSpPr txBox="1">
            <a:spLocks noChangeArrowheads="1"/>
          </p:cNvSpPr>
          <p:nvPr/>
        </p:nvSpPr>
        <p:spPr bwMode="auto">
          <a:xfrm>
            <a:off x="5605463" y="6553200"/>
            <a:ext cx="3538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8404225" y="6199188"/>
            <a:ext cx="4365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fld id="{E55CFEF6-FE14-4453-94A3-EA76F2CB91C9}" type="slidenum">
              <a:rPr lang="en-US" sz="1200"/>
              <a:pPr/>
              <a:t>54</a:t>
            </a:fld>
            <a:endParaRPr lang="en-US" sz="12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2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TextBox 5"/>
          <p:cNvSpPr txBox="1">
            <a:spLocks noChangeArrowheads="1"/>
          </p:cNvSpPr>
          <p:nvPr/>
        </p:nvSpPr>
        <p:spPr bwMode="auto">
          <a:xfrm>
            <a:off x="5605463" y="6553200"/>
            <a:ext cx="3538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8404225" y="6199188"/>
            <a:ext cx="4365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fld id="{E55CFEF6-FE14-4453-94A3-EA76F2CB91C9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 descr="same-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66800"/>
            <a:ext cx="5867400" cy="465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72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Line 1"/>
          <p:cNvSpPr>
            <a:spLocks noChangeShapeType="1"/>
          </p:cNvSpPr>
          <p:nvPr/>
        </p:nvSpPr>
        <p:spPr bwMode="auto">
          <a:xfrm rot="10800000" flipH="1">
            <a:off x="584200" y="5410200"/>
            <a:ext cx="7493000" cy="1587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0" name="Rectangle 2"/>
          <p:cNvSpPr>
            <a:spLocks/>
          </p:cNvSpPr>
          <p:nvPr/>
        </p:nvSpPr>
        <p:spPr bwMode="auto">
          <a:xfrm>
            <a:off x="2414490" y="254000"/>
            <a:ext cx="353079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 algn="ctr"/>
            <a:r>
              <a:rPr lang="en-US" sz="3600" dirty="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General Problem</a:t>
            </a:r>
            <a:endParaRPr lang="en-US" sz="3600" dirty="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113" y="161925"/>
            <a:ext cx="1371600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052" name="Rectangle 4"/>
          <p:cNvSpPr>
            <a:spLocks/>
          </p:cNvSpPr>
          <p:nvPr/>
        </p:nvSpPr>
        <p:spPr bwMode="auto">
          <a:xfrm>
            <a:off x="3517900" y="5969000"/>
            <a:ext cx="264477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2400">
                <a:solidFill>
                  <a:schemeClr val="tx1"/>
                </a:solidFill>
                <a:ea typeface="ＭＳ Ｐゴシック" charset="0"/>
                <a:cs typeface="Arial" charset="0"/>
              </a:rPr>
              <a:t>Reflection Surface</a:t>
            </a:r>
          </a:p>
        </p:txBody>
      </p:sp>
      <p:grpSp>
        <p:nvGrpSpPr>
          <p:cNvPr id="2056" name="Group 8"/>
          <p:cNvGrpSpPr>
            <a:grpSpLocks/>
          </p:cNvGrpSpPr>
          <p:nvPr/>
        </p:nvGrpSpPr>
        <p:grpSpPr bwMode="auto">
          <a:xfrm>
            <a:off x="584200" y="4267200"/>
            <a:ext cx="850900" cy="1155700"/>
            <a:chOff x="0" y="0"/>
            <a:chExt cx="536" cy="728"/>
          </a:xfrm>
        </p:grpSpPr>
        <p:sp>
          <p:nvSpPr>
            <p:cNvPr id="2053" name="Line 5"/>
            <p:cNvSpPr>
              <a:spLocks noChangeShapeType="1"/>
            </p:cNvSpPr>
            <p:nvPr/>
          </p:nvSpPr>
          <p:spPr bwMode="auto">
            <a:xfrm>
              <a:off x="248" y="88"/>
              <a:ext cx="288" cy="6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54" name="Line 6"/>
            <p:cNvSpPr>
              <a:spLocks noChangeShapeType="1"/>
            </p:cNvSpPr>
            <p:nvPr/>
          </p:nvSpPr>
          <p:spPr bwMode="auto">
            <a:xfrm flipH="1">
              <a:off x="0" y="88"/>
              <a:ext cx="240" cy="63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55" name="Oval 7"/>
            <p:cNvSpPr>
              <a:spLocks/>
            </p:cNvSpPr>
            <p:nvPr/>
          </p:nvSpPr>
          <p:spPr bwMode="auto">
            <a:xfrm>
              <a:off x="56" y="0"/>
              <a:ext cx="368" cy="136"/>
            </a:xfrm>
            <a:prstGeom prst="ellipse">
              <a:avLst/>
            </a:prstGeom>
            <a:solidFill>
              <a:srgbClr val="1A1A1A"/>
            </a:solidFill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057" name="Rectangle 9"/>
          <p:cNvSpPr>
            <a:spLocks/>
          </p:cNvSpPr>
          <p:nvPr/>
        </p:nvSpPr>
        <p:spPr bwMode="auto">
          <a:xfrm>
            <a:off x="1981200" y="4495800"/>
            <a:ext cx="157638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 algn="ctr"/>
            <a:r>
              <a:rPr lang="en-US" sz="24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GPS</a:t>
            </a:r>
          </a:p>
          <a:p>
            <a:pPr marL="39688" algn="ctr"/>
            <a:r>
              <a:rPr lang="en-US" sz="24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instrument</a:t>
            </a:r>
          </a:p>
        </p:txBody>
      </p:sp>
      <p:sp>
        <p:nvSpPr>
          <p:cNvPr id="2058" name="Rectangle 10"/>
          <p:cNvSpPr>
            <a:spLocks/>
          </p:cNvSpPr>
          <p:nvPr/>
        </p:nvSpPr>
        <p:spPr bwMode="auto">
          <a:xfrm>
            <a:off x="6654800" y="165100"/>
            <a:ext cx="18923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2400">
                <a:solidFill>
                  <a:schemeClr val="tx1"/>
                </a:solidFill>
                <a:ea typeface="ＭＳ Ｐゴシック" charset="0"/>
                <a:cs typeface="Arial" charset="0"/>
              </a:rPr>
              <a:t>GPS</a:t>
            </a:r>
          </a:p>
          <a:p>
            <a:pPr marL="39688" algn="ctr"/>
            <a:r>
              <a:rPr lang="en-US" sz="2400">
                <a:solidFill>
                  <a:schemeClr val="tx1"/>
                </a:solidFill>
                <a:ea typeface="ＭＳ Ｐゴシック" charset="0"/>
                <a:cs typeface="Arial" charset="0"/>
              </a:rPr>
              <a:t>transmitter</a:t>
            </a:r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635000" y="1981200"/>
            <a:ext cx="8407400" cy="2768600"/>
          </a:xfrm>
          <a:ln/>
        </p:spPr>
        <p:txBody>
          <a:bodyPr rIns="132080"/>
          <a:lstStyle/>
          <a:p>
            <a:r>
              <a:rPr lang="en-US" sz="1800"/>
              <a:t>Reflector geometry (elevation angle and antenna height) and GPS transmit frequency</a:t>
            </a:r>
          </a:p>
          <a:p>
            <a:r>
              <a:rPr lang="en-US" sz="1800"/>
              <a:t>The reflector characteristics (dielectric constant, smoothness of the surface)</a:t>
            </a:r>
          </a:p>
          <a:p>
            <a:r>
              <a:rPr lang="en-US" sz="1800"/>
              <a:t>The gain pattern of the receiving antenna (s).</a:t>
            </a:r>
          </a:p>
          <a:p>
            <a:r>
              <a:rPr lang="en-US" sz="1800"/>
              <a:t>Number of receivers.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279400"/>
            <a:ext cx="64135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547100" cy="642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/>
          </p:cNvSpPr>
          <p:nvPr/>
        </p:nvSpPr>
        <p:spPr bwMode="auto">
          <a:xfrm>
            <a:off x="952500" y="4940300"/>
            <a:ext cx="25003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2200">
                <a:solidFill>
                  <a:schemeClr val="tx1"/>
                </a:solidFill>
                <a:ea typeface="ＭＳ Ｐゴシック" charset="0"/>
                <a:cs typeface="Arial" charset="0"/>
              </a:rPr>
              <a:t>Change of variable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theme/theme1.xml><?xml version="1.0" encoding="utf-8"?>
<a:theme xmlns:a="http://schemas.openxmlformats.org/drawingml/2006/main" name="Presentation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Presentation5.pptx</Template>
  <TotalTime>2678</TotalTime>
  <Words>744</Words>
  <Application>Microsoft Macintosh PowerPoint</Application>
  <PresentationFormat>On-screen Show (4:3)</PresentationFormat>
  <Paragraphs>125</Paragraphs>
  <Slides>54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Presentation5</vt:lpstr>
      <vt:lpstr>Equation</vt:lpstr>
      <vt:lpstr>MULTIPATH, day 2</vt:lpstr>
      <vt:lpstr>PowerPoint Presentation</vt:lpstr>
      <vt:lpstr>PowerPoint Presentation</vt:lpstr>
      <vt:lpstr>Outline for Multipath</vt:lpstr>
      <vt:lpstr>GPS transmits Right Hand Circularly Polarized Signal</vt:lpstr>
      <vt:lpstr>PowerPoint Presentation</vt:lpstr>
      <vt:lpstr>PowerPoint Presentation</vt:lpstr>
      <vt:lpstr>PowerPoint Presentation</vt:lpstr>
      <vt:lpstr>PowerPoint Presentation</vt:lpstr>
      <vt:lpstr>How does that extra path length influence the GPS observables? 1.  Pseudorange 2. Signal to Noise Ratio data </vt:lpstr>
      <vt:lpstr>What is alpha? Does this expression make sense?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that extra path length influence the GPS observables? 1.  Pseudorange 2. Signal to Noise Ratio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P. Axelrad</dc:creator>
  <cp:keywords/>
  <dc:description/>
  <cp:lastModifiedBy>Kristine Larson</cp:lastModifiedBy>
  <cp:revision>308</cp:revision>
  <dcterms:created xsi:type="dcterms:W3CDTF">2010-10-12T21:13:14Z</dcterms:created>
  <dcterms:modified xsi:type="dcterms:W3CDTF">2013-10-11T14:44:20Z</dcterms:modified>
  <cp:category/>
</cp:coreProperties>
</file>